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7" r:id="rId4"/>
    <p:sldId id="261" r:id="rId5"/>
    <p:sldId id="268" r:id="rId6"/>
    <p:sldId id="269" r:id="rId7"/>
    <p:sldId id="260" r:id="rId8"/>
    <p:sldId id="265" r:id="rId9"/>
    <p:sldId id="266" r:id="rId10"/>
    <p:sldId id="270" r:id="rId11"/>
    <p:sldId id="272" r:id="rId12"/>
    <p:sldId id="274" r:id="rId13"/>
    <p:sldId id="271" r:id="rId14"/>
    <p:sldId id="273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96" d="100"/>
          <a:sy n="96" d="100"/>
        </p:scale>
        <p:origin x="8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487924-47DB-B757-546C-68C445A5F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2638E6C-8014-8DF4-93FD-382667F92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6393C2B-C11C-00E1-8567-943DC95A9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9C48D7-1F26-FAE7-C88B-B4B63A0D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C5D1E4-35CD-904F-77ED-9E73ED2F2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579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0B3ADA-AD4C-8E58-E494-4FAF8C59E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6C6AC94-3AAD-88B5-BA3B-11251666A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B0BFBA4-134C-9274-96B8-B9C460D3E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2F38E1C-4E4E-3FD2-5F30-1829A614A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5B1F459-0544-1590-2186-2F19D433D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379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905ADB5-0BC5-7CA9-B63A-C5F7BEDDD6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64871FC-8314-8A55-F90B-9A2E88173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BF01F9-678D-A1A1-F2CE-565A92733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09B13CC-D8FF-025A-71CC-7A820BBFF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67828B8-4EB3-1C05-A90F-E3ACBAABF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18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2503F4-F051-7719-D6DD-175220D8D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B5918A-26E9-F741-490B-CCA40CB17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2D14510-3501-CA7E-7D55-FC77E2376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8AA5B0E-7B1A-9E19-EDF7-2BF6BE5B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8861EF1-3B06-3CC5-2C2A-1A9EF48C2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763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BC718B-30DC-DA86-A941-B59E89682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5C9A7C9-5ED4-5790-534A-A88D52B54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A5459B5-87D4-B0E0-B392-A513CD98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FCA781E-0946-F532-3D57-79439C3A1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AF91E41-32F4-6AC4-BD73-91AF5379C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692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47FC89-1CDA-F2A3-B0D2-79D0BDD62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0FAE7C-629E-F893-5709-89EEADE7CA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4227AAC-A95A-5C89-238F-47A5361798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C499BD1-5700-5853-3DFC-209F0D3F9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1AB577A-478F-5E5D-758F-C945F8DAE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71F2485-5B04-1A6A-E500-48291400B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428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7BB732-0177-B6AC-081D-D45BE40DF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5834B18-98B5-0A0B-BA5D-231C4436E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9BB8D2C-2EC1-60CF-8F60-F8A8676E6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C0C418C-6458-EF1C-71A8-FFA508B600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BA5FD62-8D81-8DAE-2843-3B0C2F8B76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431C42B-A902-8816-0BB9-2BF7C3503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223EBA73-DF25-85DC-4B3B-4DEE0EFE9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BC4DA36-B0EA-3915-27BF-669D9AC44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431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8E18AE-C9FB-447B-C7F3-4F604A08F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E335D2C-F0ED-0BCC-856B-25710DA1C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8B60FC4-45B7-B0F4-DF66-653FFCDF9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7711D8A-EFCE-6B87-937F-BA31201A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2093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8D995E6-00A2-68EE-6204-3CB775565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3E208BD8-6173-6245-99D3-7EC5DCDD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63A9635-0E43-497C-B7C2-64337A575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25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DB1B17-DDEC-8524-8C9A-F62573751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F0718C-37E6-BF3E-48B8-F31946724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941FE94-EEB1-BC8E-E81B-A0CBB2C69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C7A405A-698D-2B44-E383-16CBBFAF4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EB7C1CA-0EC5-2F58-9804-4D20BF496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D7A6656-9E35-93BE-8414-87E1DB4A6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652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48A207-0414-784F-41B9-1737B62B8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6AF12E5F-6FE5-AABF-C0F1-32F9B96E71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7855C91-1287-D75C-3645-196307E16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73E53ED-33B7-9238-EE36-3239AB8FA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76F996E-D363-B481-9713-49A73C1BC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8697628-2852-B834-637A-309AC6181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124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BD0A79AE-9A73-2CFD-F87C-B53BC4BB2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544434E-56CB-F062-34D9-2FBC6360F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97E88EE-F595-260A-B5B8-EA2CCC8D0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D5145-9126-41C2-8865-776728C5372A}" type="datetimeFigureOut">
              <a:rPr lang="pl-PL" smtClean="0"/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9AE9E4F-8326-A52A-D8FB-EF89107913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29677A5-5306-823D-1393-B017A9229F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BDD6B-AF16-42CC-8066-D02A7302B8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4918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eb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apa.targeo.pl/wola%20podlezna,szkolna%202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E56057-C954-589F-412C-02AD1B405A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CFE6497-7841-C935-C36B-9C5CFB945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517"/>
            <a:ext cx="9144000" cy="5899867"/>
          </a:xfrm>
        </p:spPr>
        <p:txBody>
          <a:bodyPr/>
          <a:lstStyle/>
          <a:p>
            <a:pPr algn="ctr"/>
            <a:endParaRPr lang="pl-PL" sz="1800" dirty="0">
              <a:solidFill>
                <a:srgbClr val="000000"/>
              </a:solidFill>
              <a:effectLst/>
              <a:latin typeface="Palatino"/>
              <a:ea typeface="Calibri" panose="020F0502020204030204" pitchFamily="34" charset="0"/>
              <a:cs typeface="Palatino"/>
            </a:endParaRPr>
          </a:p>
          <a:p>
            <a:pPr algn="ctr"/>
            <a:endParaRPr lang="pl-PL" sz="1800" dirty="0">
              <a:solidFill>
                <a:srgbClr val="000000"/>
              </a:solidFill>
              <a:latin typeface="Palatino"/>
              <a:ea typeface="Calibri" panose="020F0502020204030204" pitchFamily="34" charset="0"/>
              <a:cs typeface="Palatino"/>
            </a:endParaRPr>
          </a:p>
          <a:p>
            <a:pPr algn="ctr"/>
            <a:r>
              <a:rPr lang="pl-PL" sz="1800" dirty="0">
                <a:solidFill>
                  <a:srgbClr val="000000"/>
                </a:solidFill>
                <a:effectLst/>
                <a:latin typeface="Palatino"/>
                <a:ea typeface="Calibri" panose="020F0502020204030204" pitchFamily="34" charset="0"/>
                <a:cs typeface="Palatino"/>
              </a:rPr>
              <a:t>Projekt Szkoła ćwiczeń Szkoły Twórczej Integracji w Milinie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l-PL" sz="1800" dirty="0">
                <a:solidFill>
                  <a:srgbClr val="000000"/>
                </a:solidFill>
                <a:effectLst/>
                <a:latin typeface="Palatino"/>
                <a:ea typeface="Calibri" panose="020F0502020204030204" pitchFamily="34" charset="0"/>
                <a:cs typeface="Palatino"/>
              </a:rPr>
              <a:t>nr POWR.02.10.00-00-3013/20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l-PL" sz="1800" dirty="0">
                <a:solidFill>
                  <a:srgbClr val="000000"/>
                </a:solidFill>
                <a:effectLst/>
                <a:latin typeface="Palatino"/>
                <a:ea typeface="Calibri" panose="020F0502020204030204" pitchFamily="34" charset="0"/>
                <a:cs typeface="Palatino"/>
              </a:rPr>
              <a:t>jest współfinansowany ze środków Europejskiego Funduszu Społecznego w ramach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l-PL" sz="1800" dirty="0">
                <a:solidFill>
                  <a:srgbClr val="000000"/>
                </a:solidFill>
                <a:effectLst/>
                <a:latin typeface="Palatino"/>
                <a:ea typeface="Calibri" panose="020F0502020204030204" pitchFamily="34" charset="0"/>
                <a:cs typeface="Palatino"/>
              </a:rPr>
              <a:t> Programu Operacyjnego Wiedza Edukacja Rozwój 2014-2020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pl-PL" dirty="0"/>
          </a:p>
        </p:txBody>
      </p:sp>
      <p:pic>
        <p:nvPicPr>
          <p:cNvPr id="7" name="Obraz 6" descr="Obraz zawierający stół&#10;&#10;Opis wygenerowany automatycznie">
            <a:extLst>
              <a:ext uri="{FF2B5EF4-FFF2-40B4-BE49-F238E27FC236}">
                <a16:creationId xmlns:a16="http://schemas.microsoft.com/office/drawing/2014/main" id="{0B86E05D-72C2-09B0-CE7C-90F389EAC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889887"/>
            <a:ext cx="919861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94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F97A1BAA-9C55-1BCA-CBB6-BB47B639D4EE}"/>
              </a:ext>
            </a:extLst>
          </p:cNvPr>
          <p:cNvSpPr txBox="1"/>
          <p:nvPr/>
        </p:nvSpPr>
        <p:spPr>
          <a:xfrm>
            <a:off x="1860605" y="1081378"/>
            <a:ext cx="602510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chemeClr val="accent6"/>
                </a:solidFill>
              </a:rPr>
              <a:t>Lekcje pokazowe z następujących obszarów przedmiotowych:</a:t>
            </a: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Język angielski</a:t>
            </a: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Matematyka</a:t>
            </a: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Przedmioty przyrodnicze</a:t>
            </a:r>
          </a:p>
          <a:p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Informatyka</a:t>
            </a:r>
          </a:p>
          <a:p>
            <a:pPr marL="285750" indent="-285750">
              <a:buFontTx/>
              <a:buChar char="-"/>
            </a:pP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pl-PL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obszary po 4 lekcje - razem 16 godzin</a:t>
            </a:r>
          </a:p>
        </p:txBody>
      </p:sp>
      <p:pic>
        <p:nvPicPr>
          <p:cNvPr id="4" name="Obraz 3" descr="Obraz zawierający stół&#10;&#10;Opis wygenerowany automatycznie">
            <a:extLst>
              <a:ext uri="{FF2B5EF4-FFF2-40B4-BE49-F238E27FC236}">
                <a16:creationId xmlns:a16="http://schemas.microsoft.com/office/drawing/2014/main" id="{8A80C80C-BDFD-BAA1-D75B-508BA8F1C7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889887"/>
            <a:ext cx="9198610" cy="1181100"/>
          </a:xfrm>
          <a:prstGeom prst="rect">
            <a:avLst/>
          </a:prstGeom>
        </p:spPr>
      </p:pic>
      <p:sp>
        <p:nvSpPr>
          <p:cNvPr id="5" name="Prostokąt 4" descr="Znacznik wyboru">
            <a:extLst>
              <a:ext uri="{FF2B5EF4-FFF2-40B4-BE49-F238E27FC236}">
                <a16:creationId xmlns:a16="http://schemas.microsoft.com/office/drawing/2014/main" id="{0BB0731B-0015-1F44-E962-F317EDCC820B}"/>
              </a:ext>
            </a:extLst>
          </p:cNvPr>
          <p:cNvSpPr/>
          <p:nvPr/>
        </p:nvSpPr>
        <p:spPr>
          <a:xfrm>
            <a:off x="1381338" y="3093950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6887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Obraz zawierający stół&#10;&#10;Opis wygenerowany automatycznie">
            <a:extLst>
              <a:ext uri="{FF2B5EF4-FFF2-40B4-BE49-F238E27FC236}">
                <a16:creationId xmlns:a16="http://schemas.microsoft.com/office/drawing/2014/main" id="{910B9352-89EB-3720-739C-ECA51E4F2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889887"/>
            <a:ext cx="9198610" cy="1181100"/>
          </a:xfrm>
          <a:prstGeom prst="rect">
            <a:avLst/>
          </a:prstGeom>
        </p:spPr>
      </p:pic>
      <p:sp>
        <p:nvSpPr>
          <p:cNvPr id="3" name="Prostokąt 2" descr="Lista kontrolna">
            <a:extLst>
              <a:ext uri="{FF2B5EF4-FFF2-40B4-BE49-F238E27FC236}">
                <a16:creationId xmlns:a16="http://schemas.microsoft.com/office/drawing/2014/main" id="{1452573C-0FA2-D86E-D468-F3189F059432}"/>
              </a:ext>
            </a:extLst>
          </p:cNvPr>
          <p:cNvSpPr/>
          <p:nvPr/>
        </p:nvSpPr>
        <p:spPr>
          <a:xfrm>
            <a:off x="1237753" y="302398"/>
            <a:ext cx="1386177" cy="1343769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6F771F1D-F1AC-A3D6-7838-E7E0427A2B22}"/>
              </a:ext>
            </a:extLst>
          </p:cNvPr>
          <p:cNvSpPr txBox="1"/>
          <p:nvPr/>
        </p:nvSpPr>
        <p:spPr>
          <a:xfrm>
            <a:off x="5239910" y="1113183"/>
            <a:ext cx="5217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Praktyki studenckie dla 6 studentów WSKM w Koninie</a:t>
            </a:r>
          </a:p>
        </p:txBody>
      </p:sp>
      <p:sp>
        <p:nvSpPr>
          <p:cNvPr id="5" name="Prostokąt 4" descr="Magnifying glass">
            <a:extLst>
              <a:ext uri="{FF2B5EF4-FFF2-40B4-BE49-F238E27FC236}">
                <a16:creationId xmlns:a16="http://schemas.microsoft.com/office/drawing/2014/main" id="{CA8FBB20-8801-5A48-2D3C-5D2CC6B4A5CD}"/>
              </a:ext>
            </a:extLst>
          </p:cNvPr>
          <p:cNvSpPr/>
          <p:nvPr/>
        </p:nvSpPr>
        <p:spPr>
          <a:xfrm>
            <a:off x="1524001" y="1968113"/>
            <a:ext cx="1012466" cy="934113"/>
          </a:xfrm>
          <a:prstGeom prst="rect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A65C01B-1D81-4573-4CA5-803B92D8CE76}"/>
              </a:ext>
            </a:extLst>
          </p:cNvPr>
          <p:cNvSpPr txBox="1"/>
          <p:nvPr/>
        </p:nvSpPr>
        <p:spPr>
          <a:xfrm>
            <a:off x="5120641" y="2075290"/>
            <a:ext cx="5800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Obserwowane przez studentów godziny lekcji -40</a:t>
            </a:r>
          </a:p>
          <a:p>
            <a:r>
              <a:rPr lang="pl-PL" dirty="0"/>
              <a:t>Konsultacje indywidualne z nauczycielami i dyrektorem -12</a:t>
            </a:r>
          </a:p>
        </p:txBody>
      </p:sp>
      <p:sp>
        <p:nvSpPr>
          <p:cNvPr id="7" name="Prostokąt 6" descr="Dokument">
            <a:extLst>
              <a:ext uri="{FF2B5EF4-FFF2-40B4-BE49-F238E27FC236}">
                <a16:creationId xmlns:a16="http://schemas.microsoft.com/office/drawing/2014/main" id="{14853BC1-428A-50FA-7325-9FD6FABD9DFD}"/>
              </a:ext>
            </a:extLst>
          </p:cNvPr>
          <p:cNvSpPr/>
          <p:nvPr/>
        </p:nvSpPr>
        <p:spPr>
          <a:xfrm>
            <a:off x="1618321" y="3633828"/>
            <a:ext cx="703460" cy="747341"/>
          </a:xfrm>
          <a:prstGeom prst="rect">
            <a:avLst/>
          </a:prstGeom>
          <a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6D36CC6-2C54-E95A-7604-5A9065BB4A7F}"/>
              </a:ext>
            </a:extLst>
          </p:cNvPr>
          <p:cNvSpPr txBox="1"/>
          <p:nvPr/>
        </p:nvSpPr>
        <p:spPr>
          <a:xfrm>
            <a:off x="5184250" y="3760967"/>
            <a:ext cx="4519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Scenariusze lekcji- liczba scenariuszy 100 sztuk</a:t>
            </a:r>
          </a:p>
        </p:txBody>
      </p:sp>
    </p:spTree>
    <p:extLst>
      <p:ext uri="{BB962C8B-B14F-4D97-AF65-F5344CB8AC3E}">
        <p14:creationId xmlns:p14="http://schemas.microsoft.com/office/powerpoint/2010/main" val="1749772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DE81AB92-48BD-B723-5C90-CBA18A771692}"/>
              </a:ext>
            </a:extLst>
          </p:cNvPr>
          <p:cNvSpPr txBox="1"/>
          <p:nvPr/>
        </p:nvSpPr>
        <p:spPr>
          <a:xfrm>
            <a:off x="461177" y="516835"/>
            <a:ext cx="8680836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pl-PL" sz="1700" dirty="0">
              <a:solidFill>
                <a:schemeClr val="tx1"/>
              </a:solidFill>
            </a:endParaRPr>
          </a:p>
          <a:p>
            <a:pPr lvl="0"/>
            <a:endParaRPr lang="pl-PL" sz="1700" dirty="0"/>
          </a:p>
          <a:p>
            <a:pPr lvl="0"/>
            <a:r>
              <a:rPr lang="pl-PL" sz="1700" dirty="0">
                <a:solidFill>
                  <a:srgbClr val="00B050"/>
                </a:solidFill>
              </a:rPr>
              <a:t>TRWAŁOŚĆ PROJEKTU</a:t>
            </a:r>
          </a:p>
          <a:p>
            <a:pPr lvl="0"/>
            <a:endParaRPr lang="pl-PL" sz="1700" dirty="0"/>
          </a:p>
          <a:p>
            <a:pPr lvl="0"/>
            <a:endParaRPr lang="pl-PL" sz="1700" dirty="0">
              <a:solidFill>
                <a:schemeClr val="tx1"/>
              </a:solidFill>
            </a:endParaRPr>
          </a:p>
          <a:p>
            <a:pPr lvl="0"/>
            <a:r>
              <a:rPr lang="pl-PL" sz="1700" dirty="0">
                <a:solidFill>
                  <a:schemeClr val="tx1"/>
                </a:solidFill>
              </a:rPr>
              <a:t>Utrzymanie współpracy z partnerami projektu</a:t>
            </a:r>
          </a:p>
          <a:p>
            <a:pPr lvl="0"/>
            <a:endParaRPr lang="pl-PL" sz="1700" dirty="0"/>
          </a:p>
          <a:p>
            <a:pPr lvl="0"/>
            <a:r>
              <a:rPr lang="pl-PL" sz="1700" dirty="0">
                <a:solidFill>
                  <a:schemeClr val="tx1"/>
                </a:solidFill>
              </a:rPr>
              <a:t>Wykorzystywanie wszystkich materiałów stworzonych w ramach Szkoły Ćwiczeń również po zakończeniu projektu</a:t>
            </a:r>
          </a:p>
          <a:p>
            <a:pPr lvl="0"/>
            <a:endParaRPr lang="pl-PL" sz="1700" dirty="0"/>
          </a:p>
          <a:p>
            <a:pPr lvl="0"/>
            <a:r>
              <a:rPr lang="pl-PL" dirty="0">
                <a:solidFill>
                  <a:schemeClr val="tx1"/>
                </a:solidFill>
              </a:rPr>
              <a:t>Udzielanie w kolejnych 5 latach przez Szkołę Ćwiczeń rocznie 50 godzin wsparcia w formie sieci współpracy, samokształcenia, lekcji pokazowych, warsztatów metodycznych</a:t>
            </a:r>
            <a:endParaRPr lang="en-US" dirty="0">
              <a:solidFill>
                <a:schemeClr val="tx1"/>
              </a:solidFill>
            </a:endParaRPr>
          </a:p>
          <a:p>
            <a:pPr lvl="0"/>
            <a:endParaRPr lang="en-US" sz="1700" dirty="0">
              <a:solidFill>
                <a:schemeClr val="tx1"/>
              </a:solidFill>
            </a:endParaRPr>
          </a:p>
          <a:p>
            <a:pPr lvl="0"/>
            <a:r>
              <a:rPr lang="pl-PL" sz="1700" dirty="0">
                <a:solidFill>
                  <a:schemeClr val="tx1"/>
                </a:solidFill>
              </a:rPr>
              <a:t>Włączanie corocznie przez kolejne 5 lat nowych szkół współpracujących do projektu Szkoła Ćwiczeń</a:t>
            </a:r>
            <a:endParaRPr lang="en-US" sz="1700" dirty="0">
              <a:solidFill>
                <a:schemeClr val="tx1"/>
              </a:solidFill>
            </a:endParaRPr>
          </a:p>
          <a:p>
            <a:pPr lvl="0"/>
            <a:endParaRPr lang="en-US" sz="1700" dirty="0">
              <a:solidFill>
                <a:schemeClr val="tx1"/>
              </a:solidFill>
            </a:endParaRPr>
          </a:p>
        </p:txBody>
      </p:sp>
      <p:pic>
        <p:nvPicPr>
          <p:cNvPr id="5" name="Obraz 4" descr="Obraz zawierający stół&#10;&#10;Opis wygenerowany automatycznie">
            <a:extLst>
              <a:ext uri="{FF2B5EF4-FFF2-40B4-BE49-F238E27FC236}">
                <a16:creationId xmlns:a16="http://schemas.microsoft.com/office/drawing/2014/main" id="{2B5BB134-2F94-DD09-1169-E3068B89B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695" y="5217010"/>
            <a:ext cx="9198610" cy="1181100"/>
          </a:xfrm>
          <a:prstGeom prst="rect">
            <a:avLst/>
          </a:prstGeom>
        </p:spPr>
      </p:pic>
      <p:sp>
        <p:nvSpPr>
          <p:cNvPr id="7" name="Prostokąt 6" descr="Znacznik wyboru">
            <a:extLst>
              <a:ext uri="{FF2B5EF4-FFF2-40B4-BE49-F238E27FC236}">
                <a16:creationId xmlns:a16="http://schemas.microsoft.com/office/drawing/2014/main" id="{8B820820-347B-6D3A-EA6E-58380F6B98F4}"/>
              </a:ext>
            </a:extLst>
          </p:cNvPr>
          <p:cNvSpPr/>
          <p:nvPr/>
        </p:nvSpPr>
        <p:spPr>
          <a:xfrm>
            <a:off x="9203864" y="1640990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Prostokąt 7" descr="Znacznik wyboru">
            <a:extLst>
              <a:ext uri="{FF2B5EF4-FFF2-40B4-BE49-F238E27FC236}">
                <a16:creationId xmlns:a16="http://schemas.microsoft.com/office/drawing/2014/main" id="{AE6BBA24-8F8D-52F2-674C-F0625AA67E62}"/>
              </a:ext>
            </a:extLst>
          </p:cNvPr>
          <p:cNvSpPr/>
          <p:nvPr/>
        </p:nvSpPr>
        <p:spPr>
          <a:xfrm>
            <a:off x="9203863" y="3167215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Prostokąt 8" descr="Znacznik wyboru">
            <a:extLst>
              <a:ext uri="{FF2B5EF4-FFF2-40B4-BE49-F238E27FC236}">
                <a16:creationId xmlns:a16="http://schemas.microsoft.com/office/drawing/2014/main" id="{63FF98F0-0BB9-B1BC-57FD-6FBB208A13D5}"/>
              </a:ext>
            </a:extLst>
          </p:cNvPr>
          <p:cNvSpPr/>
          <p:nvPr/>
        </p:nvSpPr>
        <p:spPr>
          <a:xfrm>
            <a:off x="9203863" y="2301751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Prostokąt 9" descr="Znacznik wyboru">
            <a:extLst>
              <a:ext uri="{FF2B5EF4-FFF2-40B4-BE49-F238E27FC236}">
                <a16:creationId xmlns:a16="http://schemas.microsoft.com/office/drawing/2014/main" id="{C78BD2DA-C5A5-7AB4-D317-FE49AA86C7C2}"/>
              </a:ext>
            </a:extLst>
          </p:cNvPr>
          <p:cNvSpPr/>
          <p:nvPr/>
        </p:nvSpPr>
        <p:spPr>
          <a:xfrm>
            <a:off x="9203863" y="3954878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4876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Obraz zawierający stół&#10;&#10;Opis wygenerowany automatycznie">
            <a:extLst>
              <a:ext uri="{FF2B5EF4-FFF2-40B4-BE49-F238E27FC236}">
                <a16:creationId xmlns:a16="http://schemas.microsoft.com/office/drawing/2014/main" id="{81AE42E6-48C9-6A31-5315-B694C87421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0076" y="5203183"/>
            <a:ext cx="6758609" cy="867804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2868EEF9-2366-BD35-0E54-71DBEE342EC6}"/>
              </a:ext>
            </a:extLst>
          </p:cNvPr>
          <p:cNvSpPr txBox="1"/>
          <p:nvPr/>
        </p:nvSpPr>
        <p:spPr>
          <a:xfrm>
            <a:off x="238539" y="222637"/>
            <a:ext cx="89034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sz="18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pl-PL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Wyniki z podsumowania projektu Szkoła ćwiczeń Szkoły Twórczej Integracji w Milinie 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CB330A2E-50DB-5C1A-2FEC-64DF6FAA3E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195" y="2453966"/>
            <a:ext cx="4066477" cy="2509827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1CE23722-2BE7-77F7-FDFC-92C5AF038574}"/>
              </a:ext>
            </a:extLst>
          </p:cNvPr>
          <p:cNvSpPr txBox="1"/>
          <p:nvPr/>
        </p:nvSpPr>
        <p:spPr>
          <a:xfrm>
            <a:off x="516835" y="1216549"/>
            <a:ext cx="50408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l-PL" dirty="0"/>
              <a:t>Wyposażenie szkoły</a:t>
            </a:r>
          </a:p>
          <a:p>
            <a:pPr marL="342900" indent="-342900">
              <a:buAutoNum type="arabicPeriod"/>
            </a:pPr>
            <a:r>
              <a:rPr lang="pl-PL" dirty="0"/>
              <a:t>Wyposażenie nauczycieli w tablety</a:t>
            </a:r>
          </a:p>
          <a:p>
            <a:pPr marL="342900" indent="-342900">
              <a:buAutoNum type="arabicPeriod"/>
            </a:pPr>
            <a:r>
              <a:rPr lang="pl-PL" dirty="0"/>
              <a:t>Przeszkolenie kadry szkoły ćwiczeń </a:t>
            </a:r>
          </a:p>
          <a:p>
            <a:r>
              <a:rPr lang="pl-PL" dirty="0"/>
              <a:t>       i szkół współpracujących oparte na </a:t>
            </a:r>
          </a:p>
          <a:p>
            <a:r>
              <a:rPr lang="pl-PL" dirty="0"/>
              <a:t>       Modelu Szkół ćwiczeń </a:t>
            </a:r>
          </a:p>
          <a:p>
            <a:pPr marL="342900" indent="-342900">
              <a:buAutoNum type="arabicPeriod" startAt="4"/>
            </a:pPr>
            <a:r>
              <a:rPr lang="pl-PL" dirty="0"/>
              <a:t>Znajomość oferty dla nauczania</a:t>
            </a:r>
          </a:p>
          <a:p>
            <a:pPr marL="342900" indent="-342900">
              <a:buAutoNum type="arabicPeriod" startAt="4"/>
            </a:pPr>
            <a:r>
              <a:rPr lang="pl-PL" dirty="0"/>
              <a:t>Większe kompetencje cyfrowe nauczycieli</a:t>
            </a:r>
          </a:p>
          <a:p>
            <a:r>
              <a:rPr lang="pl-PL" dirty="0"/>
              <a:t>6.   Uczenie się od siebie nawzajem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B1C72B4-6A2F-F2F0-8DB8-36B343C75268}"/>
              </a:ext>
            </a:extLst>
          </p:cNvPr>
          <p:cNvSpPr txBox="1"/>
          <p:nvPr/>
        </p:nvSpPr>
        <p:spPr>
          <a:xfrm>
            <a:off x="7617350" y="4037723"/>
            <a:ext cx="4292221" cy="1201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l-PL" dirty="0"/>
              <a:t>Samoorganizacja, zwiększony wysiłek</a:t>
            </a:r>
          </a:p>
          <a:p>
            <a:pPr marL="342900" indent="-342900">
              <a:buAutoNum type="arabicPeriod"/>
            </a:pPr>
            <a:r>
              <a:rPr lang="pl-PL" dirty="0"/>
              <a:t>Duża liczba godzin szkoleń itp.</a:t>
            </a:r>
          </a:p>
          <a:p>
            <a:pPr marL="342900" indent="-342900">
              <a:buAutoNum type="arabicPeriod"/>
            </a:pPr>
            <a:r>
              <a:rPr lang="pl-PL" dirty="0"/>
              <a:t>Lęk przed zmianą</a:t>
            </a:r>
          </a:p>
          <a:p>
            <a:pPr marL="342900" indent="-342900">
              <a:buAutoNum type="arabicPeriod"/>
            </a:pPr>
            <a:endParaRPr lang="pl-PL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1D526F87-2DEB-1019-FE9F-79120B6766FC}"/>
              </a:ext>
            </a:extLst>
          </p:cNvPr>
          <p:cNvSpPr txBox="1"/>
          <p:nvPr/>
        </p:nvSpPr>
        <p:spPr>
          <a:xfrm>
            <a:off x="8587409" y="3429000"/>
            <a:ext cx="1603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Słabe strony</a:t>
            </a:r>
          </a:p>
        </p:txBody>
      </p:sp>
    </p:spTree>
    <p:extLst>
      <p:ext uri="{BB962C8B-B14F-4D97-AF65-F5344CB8AC3E}">
        <p14:creationId xmlns:p14="http://schemas.microsoft.com/office/powerpoint/2010/main" val="2694067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Obraz zawierający stół&#10;&#10;Opis wygenerowany automatycznie">
            <a:extLst>
              <a:ext uri="{FF2B5EF4-FFF2-40B4-BE49-F238E27FC236}">
                <a16:creationId xmlns:a16="http://schemas.microsoft.com/office/drawing/2014/main" id="{9BA5715E-DF05-2F1F-9939-19F6769283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889412"/>
            <a:ext cx="9202310" cy="1181575"/>
          </a:xfrm>
          <a:prstGeom prst="rect">
            <a:avLst/>
          </a:prstGeom>
        </p:spPr>
      </p:pic>
      <p:sp>
        <p:nvSpPr>
          <p:cNvPr id="3" name="Prostokąt 2" descr="Spotkanie">
            <a:extLst>
              <a:ext uri="{FF2B5EF4-FFF2-40B4-BE49-F238E27FC236}">
                <a16:creationId xmlns:a16="http://schemas.microsoft.com/office/drawing/2014/main" id="{6688D999-56F5-1706-472A-2A96330BEADA}"/>
              </a:ext>
            </a:extLst>
          </p:cNvPr>
          <p:cNvSpPr/>
          <p:nvPr/>
        </p:nvSpPr>
        <p:spPr>
          <a:xfrm>
            <a:off x="4134679" y="1089329"/>
            <a:ext cx="3395206" cy="3116911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2F33DE9-D7AF-0078-2FFD-E7C433654B6F}"/>
              </a:ext>
            </a:extLst>
          </p:cNvPr>
          <p:cNvSpPr txBox="1"/>
          <p:nvPr/>
        </p:nvSpPr>
        <p:spPr>
          <a:xfrm>
            <a:off x="4707171" y="4397071"/>
            <a:ext cx="2456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          2 konferencje </a:t>
            </a:r>
          </a:p>
        </p:txBody>
      </p:sp>
    </p:spTree>
    <p:extLst>
      <p:ext uri="{BB962C8B-B14F-4D97-AF65-F5344CB8AC3E}">
        <p14:creationId xmlns:p14="http://schemas.microsoft.com/office/powerpoint/2010/main" val="138400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E56057-C954-589F-412C-02AD1B405A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CFE6497-7841-C935-C36B-9C5CFB945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711" y="405517"/>
            <a:ext cx="11728174" cy="6321286"/>
          </a:xfrm>
        </p:spPr>
        <p:txBody>
          <a:bodyPr/>
          <a:lstStyle/>
          <a:p>
            <a:pPr algn="ctr"/>
            <a:endParaRPr lang="pl-PL" sz="1800" dirty="0">
              <a:solidFill>
                <a:srgbClr val="000000"/>
              </a:solidFill>
              <a:effectLst/>
              <a:latin typeface="Palatino"/>
              <a:ea typeface="Calibri" panose="020F0502020204030204" pitchFamily="34" charset="0"/>
              <a:cs typeface="Palatino"/>
            </a:endParaRPr>
          </a:p>
          <a:p>
            <a:pPr algn="ctr"/>
            <a:endParaRPr lang="pl-PL" sz="1800" dirty="0">
              <a:solidFill>
                <a:srgbClr val="000000"/>
              </a:solidFill>
              <a:latin typeface="Palatino"/>
              <a:ea typeface="Calibri" panose="020F0502020204030204" pitchFamily="34" charset="0"/>
              <a:cs typeface="Palatino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pl-PL" dirty="0"/>
          </a:p>
        </p:txBody>
      </p:sp>
      <p:pic>
        <p:nvPicPr>
          <p:cNvPr id="7" name="Obraz 6" descr="Obraz zawierający stół&#10;&#10;Opis wygenerowany automatycznie">
            <a:extLst>
              <a:ext uri="{FF2B5EF4-FFF2-40B4-BE49-F238E27FC236}">
                <a16:creationId xmlns:a16="http://schemas.microsoft.com/office/drawing/2014/main" id="{0B86E05D-72C2-09B0-CE7C-90F389EAC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889887"/>
            <a:ext cx="9198610" cy="1181100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DE89C953-E546-907E-0D36-346423504305}"/>
              </a:ext>
            </a:extLst>
          </p:cNvPr>
          <p:cNvSpPr txBox="1"/>
          <p:nvPr/>
        </p:nvSpPr>
        <p:spPr>
          <a:xfrm>
            <a:off x="373711" y="286247"/>
            <a:ext cx="876830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>
              <a:latin typeface="Cambria" panose="02040503050406030204" pitchFamily="18" charset="0"/>
            </a:endParaRPr>
          </a:p>
          <a:p>
            <a:endParaRPr lang="pl-PL" dirty="0">
              <a:latin typeface="Cambria" panose="02040503050406030204" pitchFamily="18" charset="0"/>
            </a:endParaRPr>
          </a:p>
          <a:p>
            <a:endParaRPr lang="pl-PL" dirty="0">
              <a:latin typeface="Cambria" panose="02040503050406030204" pitchFamily="18" charset="0"/>
            </a:endParaRPr>
          </a:p>
          <a:p>
            <a:r>
              <a:rPr lang="pl-PL" dirty="0">
                <a:latin typeface="Cambria" panose="02040503050406030204" pitchFamily="18" charset="0"/>
              </a:rPr>
              <a:t>Działania w zakresie projektu:</a:t>
            </a:r>
          </a:p>
          <a:p>
            <a:endParaRPr lang="pl-PL" sz="1800" dirty="0">
              <a:latin typeface="Cambria" panose="02040503050406030204" pitchFamily="18" charset="0"/>
            </a:endParaRPr>
          </a:p>
          <a:p>
            <a:r>
              <a:rPr lang="pl-PL" sz="1800" dirty="0">
                <a:latin typeface="Cambria" panose="02040503050406030204" pitchFamily="18" charset="0"/>
              </a:rPr>
              <a:t>Zadanie 1 - </a:t>
            </a:r>
            <a:r>
              <a:rPr lang="pl-PL" sz="1800" b="1" dirty="0">
                <a:latin typeface="Cambria" panose="02040503050406030204" pitchFamily="18" charset="0"/>
              </a:rPr>
              <a:t>Przygotowanie Szkoły Twórczej Integracji w Milinie do pełnienia zadań szkoły ćwiczeń</a:t>
            </a:r>
          </a:p>
          <a:p>
            <a:endParaRPr lang="pl-PL" sz="1800" b="1" dirty="0">
              <a:latin typeface="Cambria" panose="02040503050406030204" pitchFamily="18" charset="0"/>
            </a:endParaRPr>
          </a:p>
          <a:p>
            <a:r>
              <a:rPr lang="pl-PL" sz="1800" dirty="0">
                <a:latin typeface="Cambria" panose="02040503050406030204" pitchFamily="18" charset="0"/>
              </a:rPr>
              <a:t>Zadanie 2 - </a:t>
            </a:r>
            <a:r>
              <a:rPr lang="pl-PL" sz="1800" b="1" dirty="0">
                <a:latin typeface="Cambria" panose="02040503050406030204" pitchFamily="18" charset="0"/>
              </a:rPr>
              <a:t>Wsparcie dla kadry Szkoły ćwiczeń Szkoły Twórczej Integracji w Milinie</a:t>
            </a:r>
          </a:p>
          <a:p>
            <a:endParaRPr lang="pl-PL" sz="1800" b="1" dirty="0">
              <a:latin typeface="Cambria" panose="02040503050406030204" pitchFamily="18" charset="0"/>
            </a:endParaRPr>
          </a:p>
          <a:p>
            <a:r>
              <a:rPr lang="pl-PL" sz="1800" dirty="0">
                <a:latin typeface="Cambria" panose="02040503050406030204" pitchFamily="18" charset="0"/>
              </a:rPr>
              <a:t>Zadanie 3 - </a:t>
            </a:r>
            <a:r>
              <a:rPr lang="pl-PL" sz="1800" b="1" dirty="0">
                <a:latin typeface="Cambria" panose="02040503050406030204" pitchFamily="18" charset="0"/>
              </a:rPr>
              <a:t>Wsparcie dla kadry szkół współpracujących i studentów</a:t>
            </a:r>
          </a:p>
        </p:txBody>
      </p:sp>
      <p:sp>
        <p:nvSpPr>
          <p:cNvPr id="4" name="Prostokąt 3" descr="Znacznik wyboru">
            <a:extLst>
              <a:ext uri="{FF2B5EF4-FFF2-40B4-BE49-F238E27FC236}">
                <a16:creationId xmlns:a16="http://schemas.microsoft.com/office/drawing/2014/main" id="{3EF957D5-C902-6593-F809-BE403E539C64}"/>
              </a:ext>
            </a:extLst>
          </p:cNvPr>
          <p:cNvSpPr/>
          <p:nvPr/>
        </p:nvSpPr>
        <p:spPr>
          <a:xfrm>
            <a:off x="9916300" y="1424176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Prostokąt 4" descr="Znacznik wyboru">
            <a:extLst>
              <a:ext uri="{FF2B5EF4-FFF2-40B4-BE49-F238E27FC236}">
                <a16:creationId xmlns:a16="http://schemas.microsoft.com/office/drawing/2014/main" id="{5908C62E-D0AD-FC81-9E16-9D978D8352FF}"/>
              </a:ext>
            </a:extLst>
          </p:cNvPr>
          <p:cNvSpPr/>
          <p:nvPr/>
        </p:nvSpPr>
        <p:spPr>
          <a:xfrm>
            <a:off x="9916300" y="2310200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Prostokąt 5" descr="Znacznik wyboru">
            <a:extLst>
              <a:ext uri="{FF2B5EF4-FFF2-40B4-BE49-F238E27FC236}">
                <a16:creationId xmlns:a16="http://schemas.microsoft.com/office/drawing/2014/main" id="{BADD09F6-E18C-3EB7-B57B-68AFD80737B0}"/>
              </a:ext>
            </a:extLst>
          </p:cNvPr>
          <p:cNvSpPr/>
          <p:nvPr/>
        </p:nvSpPr>
        <p:spPr>
          <a:xfrm>
            <a:off x="9916299" y="3196224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105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C0AFF24E-D829-4E56-E046-81524620F144}"/>
              </a:ext>
            </a:extLst>
          </p:cNvPr>
          <p:cNvSpPr txBox="1"/>
          <p:nvPr/>
        </p:nvSpPr>
        <p:spPr>
          <a:xfrm>
            <a:off x="1637969" y="954156"/>
            <a:ext cx="993117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  <a:tabLst>
                <a:tab pos="2386965" algn="l"/>
              </a:tabLst>
            </a:pPr>
            <a:r>
              <a:rPr lang="pl-PL" sz="16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Społeczna Szkoła Podstawowa im. Marii Konopnickiej w Lipicach, </a:t>
            </a:r>
            <a:r>
              <a:rPr lang="pl-PL" sz="1600" b="1" i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Lipice 13    62-580 Grodziec</a:t>
            </a:r>
          </a:p>
          <a:p>
            <a:pPr>
              <a:tabLst>
                <a:tab pos="2386965" algn="l"/>
              </a:tabLst>
            </a:pPr>
            <a:endParaRPr lang="pl-PL" sz="1600" b="1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386965" algn="l"/>
              </a:tabLst>
            </a:pPr>
            <a:r>
              <a:rPr lang="pl-PL" sz="16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2. Szkoła Podstawowa w Patrzykowie, </a:t>
            </a:r>
            <a:r>
              <a:rPr lang="pl-PL" sz="1600" b="1" i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Patrzyków 2A, 62-511 Kramsk</a:t>
            </a:r>
          </a:p>
          <a:p>
            <a:pPr>
              <a:tabLst>
                <a:tab pos="2386965" algn="l"/>
              </a:tabLst>
            </a:pPr>
            <a:endParaRPr lang="pl-PL" sz="1600" b="1" i="1" u="sng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386965" algn="l"/>
              </a:tabLst>
            </a:pPr>
            <a:r>
              <a:rPr lang="pl-PL" sz="16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l-PL" sz="1600" b="1" i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pl-PL" sz="1600" b="1" i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Szkoła Podstawowa im. Henryka Sienkiewicza w Wąsoszach, </a:t>
            </a:r>
            <a:r>
              <a:rPr lang="pl-PL" sz="1600" b="1" i="1" u="sng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Wąsosze 73,     62-561   Ślesin                                                                                                                                        </a:t>
            </a:r>
          </a:p>
          <a:p>
            <a:pPr>
              <a:spcBef>
                <a:spcPts val="1200"/>
              </a:spcBef>
            </a:pPr>
            <a:r>
              <a:rPr lang="pl-PL" sz="1600" b="1" i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600" b="1" i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pl-PL" sz="1600" b="1" i="1" kern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Szkoła Podstawowa im. Stanisława </a:t>
            </a:r>
            <a:r>
              <a:rPr lang="pl-PL" sz="1600" b="1" i="1" kern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Ciesiołkiewicza</a:t>
            </a:r>
            <a:r>
              <a:rPr lang="pl-PL" sz="1600" b="1" i="1" kern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w Anielewie, </a:t>
            </a:r>
            <a:r>
              <a:rPr lang="pl-PL" sz="1600" b="1" i="1" u="sng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Anielew 4,     62-510    Konin</a:t>
            </a:r>
          </a:p>
          <a:p>
            <a:endParaRPr lang="pl-PL" sz="1600" b="1" i="1" u="sng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600" b="1" i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l-PL" sz="16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5. Szkoła Podstawowa w Woli </a:t>
            </a:r>
            <a:r>
              <a:rPr lang="pl-PL" sz="1600" b="1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Podłężnej</a:t>
            </a:r>
            <a:r>
              <a:rPr lang="pl-PL" sz="16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sz="1600" b="1" i="1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 tooltip="Szkolna 2, 62-510 Wola Podłężna na mapie Targe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Szkolna 2, 62-510 Wola </a:t>
            </a:r>
            <a:r>
              <a:rPr lang="pl-PL" sz="1600" b="1" i="1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 tooltip="Szkolna 2, 62-510 Wola Podłężna na mapie Targe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Podłężna</a:t>
            </a:r>
            <a:endParaRPr lang="pl-PL" sz="1600" b="1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386965" algn="l"/>
              </a:tabLst>
            </a:pPr>
            <a:r>
              <a:rPr lang="pl-PL" sz="16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pl-PL" sz="16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pl-PL" sz="1600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Niepubliczna Szkoła Podstawowa w Bilczewie, </a:t>
            </a:r>
            <a:r>
              <a:rPr lang="pl-PL" sz="1600" b="1" i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Bilczew 2, 62-511 Kramsk</a:t>
            </a:r>
          </a:p>
          <a:p>
            <a:endParaRPr lang="pl-PL" sz="1600" b="1" i="1" u="sng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600" b="1" i="1" dirty="0">
                <a:effectLst/>
                <a:ea typeface="Times New Roman" panose="02020603050405020304" pitchFamily="18" charset="0"/>
              </a:rPr>
              <a:t>7. Szkoła Podstawowa Helenów Drugi – Święciec, </a:t>
            </a:r>
            <a:r>
              <a:rPr lang="pl-PL" sz="1600" b="1" i="1" u="sng" dirty="0">
                <a:effectLst/>
                <a:ea typeface="Times New Roman" panose="02020603050405020304" pitchFamily="18" charset="0"/>
              </a:rPr>
              <a:t>62-511, Święciec, ul. Święciec 50</a:t>
            </a:r>
          </a:p>
          <a:p>
            <a:r>
              <a:rPr lang="pl-PL" sz="1600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1600" b="1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386965" algn="l"/>
              </a:tabLst>
            </a:pPr>
            <a:r>
              <a:rPr lang="pl-PL" sz="1600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4" name="Obraz 3" descr="Obraz zawierający stół&#10;&#10;Opis wygenerowany automatycznie">
            <a:extLst>
              <a:ext uri="{FF2B5EF4-FFF2-40B4-BE49-F238E27FC236}">
                <a16:creationId xmlns:a16="http://schemas.microsoft.com/office/drawing/2014/main" id="{7165A816-8777-84C9-D2C9-7074AD6C21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4889887"/>
            <a:ext cx="919861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447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E56057-C954-589F-412C-02AD1B405A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CFE6497-7841-C935-C36B-9C5CFB945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517"/>
            <a:ext cx="9144000" cy="5899867"/>
          </a:xfrm>
        </p:spPr>
        <p:txBody>
          <a:bodyPr/>
          <a:lstStyle/>
          <a:p>
            <a:pPr algn="ctr"/>
            <a:endParaRPr lang="pl-PL" sz="1800" dirty="0">
              <a:solidFill>
                <a:srgbClr val="000000"/>
              </a:solidFill>
              <a:effectLst/>
              <a:latin typeface="Palatino"/>
              <a:ea typeface="Calibri" panose="020F0502020204030204" pitchFamily="34" charset="0"/>
              <a:cs typeface="Palatino"/>
            </a:endParaRPr>
          </a:p>
          <a:p>
            <a:pPr algn="ctr"/>
            <a:endParaRPr lang="pl-PL" sz="1800" dirty="0">
              <a:solidFill>
                <a:srgbClr val="000000"/>
              </a:solidFill>
              <a:latin typeface="Palatino"/>
              <a:ea typeface="Calibri" panose="020F0502020204030204" pitchFamily="34" charset="0"/>
              <a:cs typeface="Palatino"/>
            </a:endParaRPr>
          </a:p>
          <a:p>
            <a:endParaRPr lang="pl-PL" dirty="0"/>
          </a:p>
        </p:txBody>
      </p:sp>
      <p:pic>
        <p:nvPicPr>
          <p:cNvPr id="7" name="Obraz 6" descr="Obraz zawierający stół&#10;&#10;Opis wygenerowany automatycznie">
            <a:extLst>
              <a:ext uri="{FF2B5EF4-FFF2-40B4-BE49-F238E27FC236}">
                <a16:creationId xmlns:a16="http://schemas.microsoft.com/office/drawing/2014/main" id="{0B86E05D-72C2-09B0-CE7C-90F389EAC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658" y="4977517"/>
            <a:ext cx="9332684" cy="1073426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DFDA764A-1A77-A8E7-34F1-A5A955ABAB73}"/>
              </a:ext>
            </a:extLst>
          </p:cNvPr>
          <p:cNvSpPr txBox="1"/>
          <p:nvPr/>
        </p:nvSpPr>
        <p:spPr>
          <a:xfrm>
            <a:off x="2170707" y="807058"/>
            <a:ext cx="7347004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>
                <a:latin typeface="Cambria" panose="02040503050406030204" pitchFamily="18" charset="0"/>
              </a:rPr>
              <a:t>Wyposażono pracownie w szkole:</a:t>
            </a:r>
          </a:p>
          <a:p>
            <a:endParaRPr lang="pl-PL" dirty="0">
              <a:latin typeface="Cambria" panose="02040503050406030204" pitchFamily="18" charset="0"/>
            </a:endParaRPr>
          </a:p>
          <a:p>
            <a:r>
              <a:rPr lang="pl-PL" sz="1800" dirty="0">
                <a:latin typeface="Cambria" panose="02040503050406030204" pitchFamily="18" charset="0"/>
              </a:rPr>
              <a:t>Pracownia matematyczno-przyrodnicza</a:t>
            </a:r>
          </a:p>
          <a:p>
            <a:r>
              <a:rPr lang="pl-PL" sz="1800" dirty="0">
                <a:latin typeface="Cambria" panose="02040503050406030204" pitchFamily="18" charset="0"/>
              </a:rPr>
              <a:t>Pracownia matematyczna</a:t>
            </a:r>
          </a:p>
          <a:p>
            <a:r>
              <a:rPr lang="pl-PL" sz="1800" dirty="0">
                <a:latin typeface="Cambria" panose="02040503050406030204" pitchFamily="18" charset="0"/>
              </a:rPr>
              <a:t>Pracownia językowa</a:t>
            </a:r>
          </a:p>
          <a:p>
            <a:r>
              <a:rPr lang="pl-PL" sz="1800" dirty="0">
                <a:latin typeface="Cambria" panose="02040503050406030204" pitchFamily="18" charset="0"/>
              </a:rPr>
              <a:t>Pracownia informatyczna</a:t>
            </a:r>
            <a:endParaRPr lang="pl-PL" sz="1400" dirty="0">
              <a:latin typeface="Cambria" panose="02040503050406030204" pitchFamily="18" charset="0"/>
            </a:endParaRPr>
          </a:p>
        </p:txBody>
      </p:sp>
      <p:sp>
        <p:nvSpPr>
          <p:cNvPr id="4" name="Prostokąt 3" descr="Znacznik wyboru">
            <a:extLst>
              <a:ext uri="{FF2B5EF4-FFF2-40B4-BE49-F238E27FC236}">
                <a16:creationId xmlns:a16="http://schemas.microsoft.com/office/drawing/2014/main" id="{19282A76-D01B-3639-FD4B-468F49CA1691}"/>
              </a:ext>
            </a:extLst>
          </p:cNvPr>
          <p:cNvSpPr/>
          <p:nvPr/>
        </p:nvSpPr>
        <p:spPr>
          <a:xfrm>
            <a:off x="6706515" y="1566425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Prostokąt 5" descr="Znacznik wyboru">
            <a:extLst>
              <a:ext uri="{FF2B5EF4-FFF2-40B4-BE49-F238E27FC236}">
                <a16:creationId xmlns:a16="http://schemas.microsoft.com/office/drawing/2014/main" id="{D59E4C7D-11D4-BFBA-47A1-7E83F219B0A7}"/>
              </a:ext>
            </a:extLst>
          </p:cNvPr>
          <p:cNvSpPr/>
          <p:nvPr/>
        </p:nvSpPr>
        <p:spPr>
          <a:xfrm>
            <a:off x="6706515" y="1251120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Prostokąt 7" descr="Znacznik wyboru">
            <a:extLst>
              <a:ext uri="{FF2B5EF4-FFF2-40B4-BE49-F238E27FC236}">
                <a16:creationId xmlns:a16="http://schemas.microsoft.com/office/drawing/2014/main" id="{5B5FC70C-E3F6-C73A-002C-7527A81759E4}"/>
              </a:ext>
            </a:extLst>
          </p:cNvPr>
          <p:cNvSpPr/>
          <p:nvPr/>
        </p:nvSpPr>
        <p:spPr>
          <a:xfrm>
            <a:off x="6743620" y="2164024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Prostokąt 8" descr="Znacznik wyboru">
            <a:extLst>
              <a:ext uri="{FF2B5EF4-FFF2-40B4-BE49-F238E27FC236}">
                <a16:creationId xmlns:a16="http://schemas.microsoft.com/office/drawing/2014/main" id="{F7F739B0-0CC6-B01F-088D-A6150BC8B86E}"/>
              </a:ext>
            </a:extLst>
          </p:cNvPr>
          <p:cNvSpPr/>
          <p:nvPr/>
        </p:nvSpPr>
        <p:spPr>
          <a:xfrm>
            <a:off x="6731351" y="1848719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04830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5A07B365-9724-5D5E-C1C1-551A92F3C658}"/>
              </a:ext>
            </a:extLst>
          </p:cNvPr>
          <p:cNvSpPr txBox="1"/>
          <p:nvPr/>
        </p:nvSpPr>
        <p:spPr>
          <a:xfrm>
            <a:off x="2824702" y="1000078"/>
            <a:ext cx="6094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Szkolenia dla nauczycieli Szkoły </a:t>
            </a:r>
            <a:r>
              <a:rPr lang="pl-PL" b="1" dirty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ć</a:t>
            </a:r>
            <a:r>
              <a:rPr lang="pl-PL" sz="1800" b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wiczeń w Milinie</a:t>
            </a:r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B7E0D64-EA59-6B4B-A6C6-C6D718E7A239}"/>
              </a:ext>
            </a:extLst>
          </p:cNvPr>
          <p:cNvSpPr txBox="1"/>
          <p:nvPr/>
        </p:nvSpPr>
        <p:spPr>
          <a:xfrm>
            <a:off x="2456953" y="1431235"/>
            <a:ext cx="66850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Wsparcie dla kadry Szkoły ćwiczeń Szkoły Twórczej Integracji w Milinie (X.2020-VIII.2021)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1A075EEA-144F-2486-18BB-022D3F2EF222}"/>
              </a:ext>
            </a:extLst>
          </p:cNvPr>
          <p:cNvSpPr txBox="1"/>
          <p:nvPr/>
        </p:nvSpPr>
        <p:spPr>
          <a:xfrm>
            <a:off x="2393343" y="2077566"/>
            <a:ext cx="6748669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i="1" dirty="0">
                <a:solidFill>
                  <a:srgbClr val="FF0000"/>
                </a:solidFill>
              </a:rPr>
              <a:t>Tematyka szkoleń: </a:t>
            </a:r>
          </a:p>
          <a:p>
            <a:pPr marL="285750" indent="-285750">
              <a:buFontTx/>
              <a:buChar char="-"/>
            </a:pPr>
            <a:r>
              <a:rPr lang="pl-PL" dirty="0"/>
              <a:t> Coaching w edukacji </a:t>
            </a:r>
          </a:p>
          <a:p>
            <a:pPr marL="285750" indent="-285750">
              <a:buFontTx/>
              <a:buChar char="-"/>
            </a:pPr>
            <a:r>
              <a:rPr lang="pl-PL" dirty="0"/>
              <a:t> Praca metodą projektu</a:t>
            </a:r>
          </a:p>
          <a:p>
            <a:pPr marL="285750" indent="-285750">
              <a:buFontTx/>
              <a:buChar char="-"/>
            </a:pPr>
            <a:r>
              <a:rPr lang="pl-PL" dirty="0"/>
              <a:t> Przywództwo edukacyjne </a:t>
            </a:r>
          </a:p>
          <a:p>
            <a:pPr marL="285750" indent="-285750">
              <a:buFontTx/>
              <a:buChar char="-"/>
            </a:pPr>
            <a:r>
              <a:rPr lang="pl-PL" dirty="0"/>
              <a:t> Umiejętności i techniki trenerskie</a:t>
            </a:r>
          </a:p>
          <a:p>
            <a:pPr marL="285750" indent="-285750">
              <a:buFontTx/>
              <a:buChar char="-"/>
            </a:pPr>
            <a:r>
              <a:rPr lang="pl-PL" dirty="0"/>
              <a:t> Grywalizacja w edukacji </a:t>
            </a:r>
          </a:p>
          <a:p>
            <a:r>
              <a:rPr lang="pl-PL" dirty="0"/>
              <a:t>-     Wykorzystywanie TIK w edukacji                      </a:t>
            </a:r>
            <a:r>
              <a:rPr lang="pl-PL" dirty="0">
                <a:solidFill>
                  <a:srgbClr val="0070C0"/>
                </a:solidFill>
              </a:rPr>
              <a:t>Liczba godzin: </a:t>
            </a:r>
            <a:r>
              <a:rPr lang="pl-PL" sz="2800" dirty="0">
                <a:solidFill>
                  <a:srgbClr val="0070C0"/>
                </a:solidFill>
              </a:rPr>
              <a:t>36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0DE28194-DC76-39E7-34CE-11D27FBF8CF6}"/>
              </a:ext>
            </a:extLst>
          </p:cNvPr>
          <p:cNvSpPr txBox="1"/>
          <p:nvPr/>
        </p:nvSpPr>
        <p:spPr>
          <a:xfrm>
            <a:off x="2456953" y="4389120"/>
            <a:ext cx="7710777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chemeClr val="accent1"/>
                </a:solidFill>
              </a:rPr>
              <a:t>Tematyka warsztatów: </a:t>
            </a:r>
          </a:p>
          <a:p>
            <a:pPr marL="285750" indent="-285750">
              <a:buFontTx/>
              <a:buChar char="-"/>
            </a:pPr>
            <a:r>
              <a:rPr lang="pl-PL" dirty="0"/>
              <a:t>Warsztaty - tworzenie aplikacji multimedialnych, sieci samokształcenia </a:t>
            </a:r>
          </a:p>
          <a:p>
            <a:pPr marL="285750" indent="-285750">
              <a:buFontTx/>
              <a:buChar char="-"/>
            </a:pPr>
            <a:r>
              <a:rPr lang="pl-PL" dirty="0"/>
              <a:t>Warsztaty pisania scenariuszy lekcyjnych </a:t>
            </a:r>
          </a:p>
          <a:p>
            <a:pPr marL="285750" indent="-285750">
              <a:buFontTx/>
              <a:buChar char="-"/>
            </a:pPr>
            <a:r>
              <a:rPr lang="pl-PL" dirty="0"/>
              <a:t>Efektywna i skuteczna lekcja w praktyce </a:t>
            </a:r>
          </a:p>
          <a:p>
            <a:pPr marL="285750" indent="-285750">
              <a:buFontTx/>
              <a:buChar char="-"/>
            </a:pPr>
            <a:r>
              <a:rPr lang="pl-PL" dirty="0"/>
              <a:t>Kompetencje kluczowe w praktyce </a:t>
            </a:r>
          </a:p>
          <a:p>
            <a:pPr marL="285750" indent="-285750">
              <a:buFontTx/>
              <a:buChar char="-"/>
            </a:pPr>
            <a:r>
              <a:rPr lang="pl-PL" dirty="0"/>
              <a:t>E - learning - nowoczesna metoda dzielenia się wiedzą        </a:t>
            </a:r>
            <a:r>
              <a:rPr lang="pl-PL" dirty="0">
                <a:solidFill>
                  <a:srgbClr val="0070C0"/>
                </a:solidFill>
              </a:rPr>
              <a:t>Liczba godzin</a:t>
            </a:r>
            <a:r>
              <a:rPr lang="pl-PL" sz="2800" dirty="0">
                <a:solidFill>
                  <a:srgbClr val="0070C0"/>
                </a:solidFill>
              </a:rPr>
              <a:t>: 30</a:t>
            </a:r>
          </a:p>
        </p:txBody>
      </p:sp>
      <p:sp>
        <p:nvSpPr>
          <p:cNvPr id="10" name="Prostokąt 9" descr="Znacznik wyboru">
            <a:extLst>
              <a:ext uri="{FF2B5EF4-FFF2-40B4-BE49-F238E27FC236}">
                <a16:creationId xmlns:a16="http://schemas.microsoft.com/office/drawing/2014/main" id="{98730EBE-D0B3-DB8A-7A88-E3EB479CE36C}"/>
              </a:ext>
            </a:extLst>
          </p:cNvPr>
          <p:cNvSpPr/>
          <p:nvPr/>
        </p:nvSpPr>
        <p:spPr>
          <a:xfrm>
            <a:off x="9060741" y="3783513"/>
            <a:ext cx="479267" cy="479267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Prostokąt 10" descr="Znacznik wyboru">
            <a:extLst>
              <a:ext uri="{FF2B5EF4-FFF2-40B4-BE49-F238E27FC236}">
                <a16:creationId xmlns:a16="http://schemas.microsoft.com/office/drawing/2014/main" id="{DD60BC72-0E11-2717-F5AE-4EF43509109D}"/>
              </a:ext>
            </a:extLst>
          </p:cNvPr>
          <p:cNvSpPr/>
          <p:nvPr/>
        </p:nvSpPr>
        <p:spPr>
          <a:xfrm>
            <a:off x="10404512" y="5818068"/>
            <a:ext cx="479267" cy="479267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8527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A15A236A-FF7D-7200-DBDC-366CE9442A94}"/>
              </a:ext>
            </a:extLst>
          </p:cNvPr>
          <p:cNvSpPr txBox="1"/>
          <p:nvPr/>
        </p:nvSpPr>
        <p:spPr>
          <a:xfrm>
            <a:off x="1733383" y="246491"/>
            <a:ext cx="8706679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i="1" dirty="0">
                <a:solidFill>
                  <a:srgbClr val="00B0F0"/>
                </a:solidFill>
              </a:rPr>
              <a:t>Warsztaty i konsultacje prowadzone przez kadrę Polskiego Instytutu Montessori w Szkole ćwiczeń w Milinie </a:t>
            </a:r>
          </a:p>
          <a:p>
            <a:endParaRPr lang="pl-PL" sz="1600" i="1" dirty="0">
              <a:solidFill>
                <a:srgbClr val="00B0F0"/>
              </a:solidFill>
            </a:endParaRPr>
          </a:p>
          <a:p>
            <a:endParaRPr lang="pl-PL" sz="1600" i="1" dirty="0">
              <a:solidFill>
                <a:srgbClr val="00B0F0"/>
              </a:solidFill>
            </a:endParaRPr>
          </a:p>
          <a:p>
            <a:r>
              <a:rPr lang="pl-PL" sz="1600" dirty="0"/>
              <a:t>Tematy warsztatów :</a:t>
            </a:r>
          </a:p>
          <a:p>
            <a:pPr marL="342900" indent="-342900">
              <a:buAutoNum type="arabicPeriod"/>
            </a:pPr>
            <a:r>
              <a:rPr lang="pl-PL" sz="1600" dirty="0"/>
              <a:t>Wprowadzenie do pedagogiki Mari Montessori. </a:t>
            </a:r>
          </a:p>
          <a:p>
            <a:pPr marL="342900" indent="-342900">
              <a:buAutoNum type="arabicPeriod"/>
            </a:pPr>
            <a:r>
              <a:rPr lang="pl-PL" sz="1600" dirty="0"/>
              <a:t>Wprowadzenie do filozofii M. Montessori.</a:t>
            </a:r>
          </a:p>
          <a:p>
            <a:pPr marL="342900" indent="-342900">
              <a:buAutoNum type="arabicPeriod"/>
            </a:pPr>
            <a:r>
              <a:rPr lang="pl-PL" sz="1600" dirty="0"/>
              <a:t>Autonomia dziecka w specjalnie przygotowanym otoczeniu.</a:t>
            </a:r>
          </a:p>
          <a:p>
            <a:pPr marL="342900" indent="-342900">
              <a:buAutoNum type="arabicPeriod"/>
            </a:pPr>
            <a:r>
              <a:rPr lang="pl-PL" sz="1600" dirty="0"/>
              <a:t>Zasady budowy przygotowanego otoczenia.</a:t>
            </a:r>
          </a:p>
          <a:p>
            <a:pPr marL="342900" indent="-342900">
              <a:buAutoNum type="arabicPeriod"/>
            </a:pPr>
            <a:r>
              <a:rPr lang="pl-PL" sz="1600" dirty="0"/>
              <a:t>Edukacja matematyczna Układ dziesiętny.</a:t>
            </a:r>
          </a:p>
          <a:p>
            <a:pPr marL="342900" indent="-342900">
              <a:buAutoNum type="arabicPeriod"/>
            </a:pPr>
            <a:r>
              <a:rPr lang="pl-PL" sz="1600" dirty="0"/>
              <a:t>Działania na małych liczbach.</a:t>
            </a:r>
          </a:p>
          <a:p>
            <a:pPr marL="342900" indent="-342900">
              <a:buAutoNum type="arabicPeriod"/>
            </a:pPr>
            <a:r>
              <a:rPr lang="pl-PL" sz="1600" dirty="0"/>
              <a:t>Tabliczka mnożenia i nie tylko.</a:t>
            </a:r>
          </a:p>
          <a:p>
            <a:pPr marL="342900" indent="-342900">
              <a:buAutoNum type="arabicPeriod"/>
            </a:pPr>
            <a:r>
              <a:rPr lang="pl-PL" sz="1600" dirty="0"/>
              <a:t>Wielkie lekcje Wielka lekcja powstania Wszechświata, Geografia/ historia.</a:t>
            </a:r>
          </a:p>
          <a:p>
            <a:pPr marL="342900" indent="-342900">
              <a:buAutoNum type="arabicPeriod"/>
            </a:pPr>
            <a:r>
              <a:rPr lang="pl-PL" sz="1600" dirty="0"/>
              <a:t>Powstanie życia na ziemi, Zoologia i botanika. </a:t>
            </a:r>
          </a:p>
          <a:p>
            <a:pPr marL="342900" indent="-342900">
              <a:buAutoNum type="arabicPeriod"/>
            </a:pPr>
            <a:r>
              <a:rPr lang="pl-PL" sz="1600" dirty="0"/>
              <a:t>Człowiek na Ziemi. </a:t>
            </a:r>
          </a:p>
          <a:p>
            <a:endParaRPr lang="pl-PL" sz="1600" dirty="0"/>
          </a:p>
          <a:p>
            <a:endParaRPr lang="pl-PL" sz="1600" dirty="0"/>
          </a:p>
          <a:p>
            <a:r>
              <a:rPr lang="pl-PL" sz="1600" dirty="0">
                <a:solidFill>
                  <a:srgbClr val="0070C0"/>
                </a:solidFill>
              </a:rPr>
              <a:t>Liczba godzin szkoleń: </a:t>
            </a:r>
            <a:r>
              <a:rPr lang="pl-PL" sz="2800" dirty="0">
                <a:solidFill>
                  <a:srgbClr val="0070C0"/>
                </a:solidFill>
              </a:rPr>
              <a:t>72 </a:t>
            </a:r>
            <a:r>
              <a:rPr lang="pl-PL" sz="1600" dirty="0">
                <a:solidFill>
                  <a:srgbClr val="0070C0"/>
                </a:solidFill>
              </a:rPr>
              <a:t> Liczba godzin konsultacji: </a:t>
            </a:r>
            <a:r>
              <a:rPr lang="pl-PL" sz="2800" dirty="0">
                <a:solidFill>
                  <a:srgbClr val="0070C0"/>
                </a:solidFill>
              </a:rPr>
              <a:t>16 </a:t>
            </a:r>
          </a:p>
        </p:txBody>
      </p:sp>
      <p:pic>
        <p:nvPicPr>
          <p:cNvPr id="4" name="Obraz 3" descr="Obraz zawierający stół&#10;&#10;Opis wygenerowany automatycznie">
            <a:extLst>
              <a:ext uri="{FF2B5EF4-FFF2-40B4-BE49-F238E27FC236}">
                <a16:creationId xmlns:a16="http://schemas.microsoft.com/office/drawing/2014/main" id="{2E729F83-724C-4B77-54C1-735F12589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889887"/>
            <a:ext cx="9198610" cy="1181100"/>
          </a:xfrm>
          <a:prstGeom prst="rect">
            <a:avLst/>
          </a:prstGeom>
        </p:spPr>
      </p:pic>
      <p:sp>
        <p:nvSpPr>
          <p:cNvPr id="5" name="Prostokąt 4" descr="Znacznik wyboru">
            <a:extLst>
              <a:ext uri="{FF2B5EF4-FFF2-40B4-BE49-F238E27FC236}">
                <a16:creationId xmlns:a16="http://schemas.microsoft.com/office/drawing/2014/main" id="{2B3660F6-EDCF-7C1A-2CD3-27CCCD4FF6A2}"/>
              </a:ext>
            </a:extLst>
          </p:cNvPr>
          <p:cNvSpPr/>
          <p:nvPr/>
        </p:nvSpPr>
        <p:spPr>
          <a:xfrm>
            <a:off x="909791" y="4410620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5397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E56057-C954-589F-412C-02AD1B405A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CFE6497-7841-C935-C36B-9C5CFB945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517"/>
            <a:ext cx="9144000" cy="5899867"/>
          </a:xfrm>
        </p:spPr>
        <p:txBody>
          <a:bodyPr/>
          <a:lstStyle/>
          <a:p>
            <a:endParaRPr lang="pl-PL" sz="1800" b="1" dirty="0">
              <a:effectLst/>
              <a:latin typeface="Times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b="1" dirty="0">
              <a:latin typeface="Times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b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Szkolenia dla nauczycieli ze szkół współpracujących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Nowoczesne metody dydaktyczne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Media społecznościowe w szkole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Neurodydaktyka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jako punkt wyjścia do motywowania do uczenia się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Wspieranie twórczej postawy uczniów-działania kreatywne na lekcji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Kompetencje cyfrowe i nowe technologie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Sieci współpracy i moderowanie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Programy wspierające tworzenie interaktywnych materiał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 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dydaktycznych</a:t>
            </a:r>
            <a:endParaRPr lang="pl-PL" sz="1800" dirty="0">
              <a:latin typeface="Times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l-PL" sz="1800" b="1" dirty="0">
                <a:solidFill>
                  <a:srgbClr val="0070C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Liczba szkoleń- </a:t>
            </a:r>
            <a:r>
              <a:rPr lang="pl-PL" b="1" dirty="0">
                <a:solidFill>
                  <a:srgbClr val="0070C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pl-PL" sz="1800" b="1" dirty="0">
                <a:solidFill>
                  <a:srgbClr val="0070C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razy </a:t>
            </a:r>
            <a:r>
              <a:rPr lang="pl-PL" b="1" dirty="0">
                <a:solidFill>
                  <a:srgbClr val="0070C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l-PL" sz="1800" b="1" dirty="0">
                <a:solidFill>
                  <a:srgbClr val="0070C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części :pokazowa, ćwiczeniowa i wdrożeniowa po </a:t>
            </a:r>
            <a:r>
              <a:rPr lang="pl-PL" b="1" dirty="0">
                <a:solidFill>
                  <a:srgbClr val="0070C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pl-PL" sz="1800" b="1" dirty="0">
                <a:solidFill>
                  <a:srgbClr val="0070C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godzin</a:t>
            </a:r>
          </a:p>
          <a:p>
            <a:pPr algn="l"/>
            <a:r>
              <a:rPr lang="pl-PL" sz="1800" b="1" dirty="0">
                <a:solidFill>
                  <a:srgbClr val="0070C0"/>
                </a:solidFill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dla każdej z 4 grup ( matematyczna, języki obce, przyrodnicza i komputerowa)</a:t>
            </a:r>
            <a:endParaRPr lang="pl-PL" sz="18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pl-PL" sz="1800" dirty="0">
              <a:solidFill>
                <a:srgbClr val="000000"/>
              </a:solidFill>
              <a:effectLst/>
              <a:latin typeface="Palatino"/>
              <a:ea typeface="Calibri" panose="020F0502020204030204" pitchFamily="34" charset="0"/>
              <a:cs typeface="Palatino"/>
            </a:endParaRPr>
          </a:p>
        </p:txBody>
      </p:sp>
      <p:pic>
        <p:nvPicPr>
          <p:cNvPr id="7" name="Obraz 6" descr="Obraz zawierający stół&#10;&#10;Opis wygenerowany automatycznie">
            <a:extLst>
              <a:ext uri="{FF2B5EF4-FFF2-40B4-BE49-F238E27FC236}">
                <a16:creationId xmlns:a16="http://schemas.microsoft.com/office/drawing/2014/main" id="{0B86E05D-72C2-09B0-CE7C-90F389EAC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658" y="4977517"/>
            <a:ext cx="9332684" cy="1073426"/>
          </a:xfrm>
          <a:prstGeom prst="rect">
            <a:avLst/>
          </a:prstGeom>
        </p:spPr>
      </p:pic>
      <p:sp>
        <p:nvSpPr>
          <p:cNvPr id="8" name="Prostokąt 7" descr="Znacznik wyboru">
            <a:extLst>
              <a:ext uri="{FF2B5EF4-FFF2-40B4-BE49-F238E27FC236}">
                <a16:creationId xmlns:a16="http://schemas.microsoft.com/office/drawing/2014/main" id="{0C60841D-48A1-C8C1-5237-704879CB242B}"/>
              </a:ext>
            </a:extLst>
          </p:cNvPr>
          <p:cNvSpPr/>
          <p:nvPr/>
        </p:nvSpPr>
        <p:spPr>
          <a:xfrm>
            <a:off x="650929" y="4262792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0027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Obraz zawierający stół&#10;&#10;Opis wygenerowany automatycznie">
            <a:extLst>
              <a:ext uri="{FF2B5EF4-FFF2-40B4-BE49-F238E27FC236}">
                <a16:creationId xmlns:a16="http://schemas.microsoft.com/office/drawing/2014/main" id="{D9B8AC6B-33B9-6513-C621-5108E3A27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658" y="4977517"/>
            <a:ext cx="9332684" cy="1073426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34E16D71-F9EE-ED5A-F873-09DED56DA7C5}"/>
              </a:ext>
            </a:extLst>
          </p:cNvPr>
          <p:cNvSpPr txBox="1"/>
          <p:nvPr/>
        </p:nvSpPr>
        <p:spPr>
          <a:xfrm>
            <a:off x="2282024" y="1216550"/>
            <a:ext cx="685998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Warsztaty metodyczne będą obejmowały treści z zakresu </a:t>
            </a:r>
          </a:p>
          <a:p>
            <a:r>
              <a:rPr lang="pl-PL" sz="1800" b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obszarów tematycznych:</a:t>
            </a:r>
          </a:p>
          <a:p>
            <a:endParaRPr lang="pl-PL" b="1" dirty="0">
              <a:latin typeface="Times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przedmioty przyrodnicze.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matematyka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edukacja językowa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informatyka</a:t>
            </a:r>
          </a:p>
          <a:p>
            <a:endParaRPr lang="pl-PL" dirty="0">
              <a:latin typeface="Times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solidFill>
                  <a:srgbClr val="0070C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Liczba warsztatów 2 po 2 części: pokazowa i praktyczna po 6 godzin</a:t>
            </a:r>
          </a:p>
          <a:p>
            <a:r>
              <a:rPr lang="pl-PL" dirty="0">
                <a:solidFill>
                  <a:srgbClr val="0070C0"/>
                </a:solidFill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dla każdej z grup ( fizyka, geografia, chemia, biologia, informatyka, język angielski, matematyka i przyroda)</a:t>
            </a:r>
            <a:endParaRPr lang="pl-PL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b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Prostokąt 6" descr="Znacznik wyboru">
            <a:extLst>
              <a:ext uri="{FF2B5EF4-FFF2-40B4-BE49-F238E27FC236}">
                <a16:creationId xmlns:a16="http://schemas.microsoft.com/office/drawing/2014/main" id="{D039437F-7148-95BF-3BC8-BC2DCA2F367D}"/>
              </a:ext>
            </a:extLst>
          </p:cNvPr>
          <p:cNvSpPr/>
          <p:nvPr/>
        </p:nvSpPr>
        <p:spPr>
          <a:xfrm>
            <a:off x="1260715" y="3745957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8786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DF8BA6E2-4030-C9A6-A3F4-A828C4E77CFE}"/>
              </a:ext>
            </a:extLst>
          </p:cNvPr>
          <p:cNvSpPr txBox="1"/>
          <p:nvPr/>
        </p:nvSpPr>
        <p:spPr>
          <a:xfrm>
            <a:off x="1590261" y="962108"/>
            <a:ext cx="938253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Sieci współpracy i samokształcenia</a:t>
            </a:r>
          </a:p>
          <a:p>
            <a:endParaRPr lang="pl-PL" b="1" dirty="0">
              <a:latin typeface="Times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b="1" dirty="0">
              <a:effectLst/>
              <a:latin typeface="Times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Utworzone zostało 5 sieci na platformie www.doskonaleniewsieci.pl: </a:t>
            </a:r>
          </a:p>
          <a:p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dla dyrektor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i dla nauczycieli czterech obszar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 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przedmiotowych: </a:t>
            </a:r>
          </a:p>
          <a:p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matematyki, </a:t>
            </a:r>
          </a:p>
          <a:p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przedmiot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przyrodniczych( przyroda, biologia, geografia),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informatyki </a:t>
            </a:r>
          </a:p>
          <a:p>
            <a:r>
              <a:rPr lang="pl-PL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języka angielskiego. </a:t>
            </a:r>
          </a:p>
          <a:p>
            <a:endParaRPr lang="pl-PL" dirty="0">
              <a:latin typeface="Times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solidFill>
                  <a:srgbClr val="0070C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Liczba spotkań 6 po 6 godzin dla każdej z grup</a:t>
            </a:r>
            <a:endParaRPr lang="pl-PL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braz 3" descr="Obraz zawierający stół&#10;&#10;Opis wygenerowany automatycznie">
            <a:extLst>
              <a:ext uri="{FF2B5EF4-FFF2-40B4-BE49-F238E27FC236}">
                <a16:creationId xmlns:a16="http://schemas.microsoft.com/office/drawing/2014/main" id="{724C518A-BE23-9993-4452-DFC17F9D9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889887"/>
            <a:ext cx="9198610" cy="1181100"/>
          </a:xfrm>
          <a:prstGeom prst="rect">
            <a:avLst/>
          </a:prstGeom>
        </p:spPr>
      </p:pic>
      <p:sp>
        <p:nvSpPr>
          <p:cNvPr id="5" name="Prostokąt 4" descr="Znacznik wyboru">
            <a:extLst>
              <a:ext uri="{FF2B5EF4-FFF2-40B4-BE49-F238E27FC236}">
                <a16:creationId xmlns:a16="http://schemas.microsoft.com/office/drawing/2014/main" id="{B8C0FCC7-55E4-EDA7-2BA6-F9684108D8A0}"/>
              </a:ext>
            </a:extLst>
          </p:cNvPr>
          <p:cNvSpPr/>
          <p:nvPr/>
        </p:nvSpPr>
        <p:spPr>
          <a:xfrm>
            <a:off x="854995" y="3899161"/>
            <a:ext cx="479267" cy="479267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Prostokąt 5" descr="Uścisk dłoni">
            <a:extLst>
              <a:ext uri="{FF2B5EF4-FFF2-40B4-BE49-F238E27FC236}">
                <a16:creationId xmlns:a16="http://schemas.microsoft.com/office/drawing/2014/main" id="{5283EB4D-183E-01ED-79AC-6ECC7D4663E7}"/>
              </a:ext>
            </a:extLst>
          </p:cNvPr>
          <p:cNvSpPr/>
          <p:nvPr/>
        </p:nvSpPr>
        <p:spPr>
          <a:xfrm>
            <a:off x="6123305" y="389614"/>
            <a:ext cx="1422483" cy="1494845"/>
          </a:xfrm>
          <a:prstGeom prst="rect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018350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11332</TotalTime>
  <Words>752</Words>
  <Application>Microsoft Office PowerPoint</Application>
  <PresentationFormat>Panoramiczny</PresentationFormat>
  <Paragraphs>154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Palatino</vt:lpstr>
      <vt:lpstr>Times</vt:lpstr>
      <vt:lpstr>Times New Roman</vt:lpstr>
      <vt:lpstr>Motyw pakietu Office</vt:lpstr>
      <vt:lpstr> </vt:lpstr>
      <vt:lpstr> </vt:lpstr>
      <vt:lpstr>Prezentacja programu PowerPoint</vt:lpstr>
      <vt:lpstr> </vt:lpstr>
      <vt:lpstr>Prezentacja programu PowerPoint</vt:lpstr>
      <vt:lpstr>Prezentacja programu PowerPoint</vt:lpstr>
      <vt:lpstr>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Grazyna Reksa</dc:creator>
  <cp:lastModifiedBy>Grazyna Reksa</cp:lastModifiedBy>
  <cp:revision>16</cp:revision>
  <dcterms:created xsi:type="dcterms:W3CDTF">2023-01-17T10:14:28Z</dcterms:created>
  <dcterms:modified xsi:type="dcterms:W3CDTF">2023-01-25T10:07:19Z</dcterms:modified>
</cp:coreProperties>
</file>